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44" autoAdjust="0"/>
    <p:restoredTop sz="94680" autoAdjust="0"/>
  </p:normalViewPr>
  <p:slideViewPr>
    <p:cSldViewPr>
      <p:cViewPr varScale="1">
        <p:scale>
          <a:sx n="83" d="100"/>
          <a:sy n="83" d="100"/>
        </p:scale>
        <p:origin x="-1402" y="-7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ru-RU" smtClean="0"/>
              <a:t>Образец заголовка</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B4C71EC6-210F-42DE-9C53-41977AD35B3D}" type="datetimeFigureOut">
              <a:rPr lang="ru-RU" smtClean="0"/>
              <a:t>17.11.2021</a:t>
            </a:fld>
            <a:endParaRPr lang="ru-RU"/>
          </a:p>
        </p:txBody>
      </p:sp>
      <p:sp>
        <p:nvSpPr>
          <p:cNvPr id="5" name="Footer Placeholder 4"/>
          <p:cNvSpPr>
            <a:spLocks noGrp="1"/>
          </p:cNvSpPr>
          <p:nvPr>
            <p:ph type="ftr" sz="quarter" idx="11"/>
          </p:nvPr>
        </p:nvSpPr>
        <p:spPr>
          <a:xfrm>
            <a:off x="1174044" y="5357592"/>
            <a:ext cx="5034845" cy="365125"/>
          </a:xfrm>
        </p:spPr>
        <p:txBody>
          <a:bodyPr/>
          <a:lstStyle/>
          <a:p>
            <a:endParaRPr lang="ru-RU"/>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17.11.2021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17.11.2021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t>17.11.2021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9" name="Content Placeholder 8"/>
          <p:cNvSpPr>
            <a:spLocks noGrp="1"/>
          </p:cNvSpPr>
          <p:nvPr>
            <p:ph sz="quarter" idx="13"/>
          </p:nvPr>
        </p:nvSpPr>
        <p:spPr>
          <a:xfrm>
            <a:off x="1298448" y="2121407"/>
            <a:ext cx="3200400" cy="360273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7" name="Date Placeholder 6"/>
          <p:cNvSpPr>
            <a:spLocks noGrp="1"/>
          </p:cNvSpPr>
          <p:nvPr>
            <p:ph type="dt" sz="half" idx="10"/>
          </p:nvPr>
        </p:nvSpPr>
        <p:spPr/>
        <p:txBody>
          <a:bodyPr/>
          <a:lstStyle/>
          <a:p>
            <a:fld id="{B4C71EC6-210F-42DE-9C53-41977AD35B3D}" type="datetimeFigureOut">
              <a:rPr lang="ru-RU" smtClean="0"/>
              <a:t>17.11.2021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
        <p:nvSpPr>
          <p:cNvPr id="11" name="Content Placeholder 10"/>
          <p:cNvSpPr>
            <a:spLocks noGrp="1"/>
          </p:cNvSpPr>
          <p:nvPr>
            <p:ph sz="quarter" idx="13"/>
          </p:nvPr>
        </p:nvSpPr>
        <p:spPr>
          <a:xfrm>
            <a:off x="1298448" y="2944368"/>
            <a:ext cx="3227832" cy="277977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t>17.11.2021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17.11.2021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ru-RU" smtClean="0"/>
              <a:t>Образец заголовка</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a:xfrm rot="60000">
            <a:off x="6341698" y="5885672"/>
            <a:ext cx="1213821" cy="365125"/>
          </a:xfrm>
        </p:spPr>
        <p:txBody>
          <a:bodyPr/>
          <a:lstStyle/>
          <a:p>
            <a:fld id="{B4C71EC6-210F-42DE-9C53-41977AD35B3D}" type="datetimeFigureOut">
              <a:rPr lang="ru-RU" smtClean="0"/>
              <a:t>17.11.2021</a:t>
            </a:fld>
            <a:endParaRPr lang="ru-RU"/>
          </a:p>
        </p:txBody>
      </p:sp>
      <p:sp>
        <p:nvSpPr>
          <p:cNvPr id="6" name="Footer Placeholder 5"/>
          <p:cNvSpPr>
            <a:spLocks noGrp="1"/>
          </p:cNvSpPr>
          <p:nvPr>
            <p:ph type="ftr" sz="quarter" idx="11"/>
          </p:nvPr>
        </p:nvSpPr>
        <p:spPr>
          <a:xfrm rot="-60000">
            <a:off x="914554" y="5829261"/>
            <a:ext cx="3522607" cy="365125"/>
          </a:xfrm>
        </p:spPr>
        <p:txBody>
          <a:bodyPr/>
          <a:lstStyle/>
          <a:p>
            <a:endParaRPr lang="ru-RU"/>
          </a:p>
        </p:txBody>
      </p:sp>
      <p:sp>
        <p:nvSpPr>
          <p:cNvPr id="7" name="Slide Number Placeholder 6"/>
          <p:cNvSpPr>
            <a:spLocks noGrp="1"/>
          </p:cNvSpPr>
          <p:nvPr>
            <p:ph type="sldNum" sz="quarter" idx="12"/>
          </p:nvPr>
        </p:nvSpPr>
        <p:spPr>
          <a:xfrm rot="60000">
            <a:off x="7557313" y="5896961"/>
            <a:ext cx="554023" cy="365125"/>
          </a:xfrm>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ru-RU" smtClean="0"/>
              <a:t>Образец заголовка</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a:xfrm rot="60000">
            <a:off x="6345936" y="5888737"/>
            <a:ext cx="1213821" cy="365125"/>
          </a:xfrm>
        </p:spPr>
        <p:txBody>
          <a:bodyPr/>
          <a:lstStyle/>
          <a:p>
            <a:fld id="{B4C71EC6-210F-42DE-9C53-41977AD35B3D}" type="datetimeFigureOut">
              <a:rPr lang="ru-RU" smtClean="0"/>
              <a:t>17.11.2021</a:t>
            </a:fld>
            <a:endParaRPr lang="ru-RU"/>
          </a:p>
        </p:txBody>
      </p:sp>
      <p:sp>
        <p:nvSpPr>
          <p:cNvPr id="6" name="Footer Placeholder 5"/>
          <p:cNvSpPr>
            <a:spLocks noGrp="1"/>
          </p:cNvSpPr>
          <p:nvPr>
            <p:ph type="ftr" sz="quarter" idx="11"/>
          </p:nvPr>
        </p:nvSpPr>
        <p:spPr>
          <a:xfrm rot="-60000">
            <a:off x="914569" y="5831037"/>
            <a:ext cx="3319043" cy="365125"/>
          </a:xfrm>
        </p:spPr>
        <p:txBody>
          <a:bodyPr/>
          <a:lstStyle/>
          <a:p>
            <a:endParaRPr lang="ru-RU"/>
          </a:p>
        </p:txBody>
      </p:sp>
      <p:sp>
        <p:nvSpPr>
          <p:cNvPr id="7" name="Slide Number Placeholder 6"/>
          <p:cNvSpPr>
            <a:spLocks noGrp="1"/>
          </p:cNvSpPr>
          <p:nvPr>
            <p:ph type="sldNum" sz="quarter" idx="12"/>
          </p:nvPr>
        </p:nvSpPr>
        <p:spPr>
          <a:xfrm rot="60000">
            <a:off x="7562089" y="5900026"/>
            <a:ext cx="554023" cy="365125"/>
          </a:xfrm>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17.11.2021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17.11.2021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B4C71EC6-210F-42DE-9C53-41977AD35B3D}" type="datetimeFigureOut">
              <a:rPr lang="ru-RU" smtClean="0"/>
              <a:t>17.11.2021</a:t>
            </a:fld>
            <a:endParaRPr lang="ru-RU"/>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ru-RU"/>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691680" y="1196752"/>
            <a:ext cx="5723468" cy="1468050"/>
          </a:xfrm>
        </p:spPr>
        <p:style>
          <a:lnRef idx="3">
            <a:schemeClr val="lt1"/>
          </a:lnRef>
          <a:fillRef idx="1">
            <a:schemeClr val="accent3"/>
          </a:fillRef>
          <a:effectRef idx="1">
            <a:schemeClr val="accent3"/>
          </a:effectRef>
          <a:fontRef idx="minor">
            <a:schemeClr val="lt1"/>
          </a:fontRef>
        </p:style>
        <p:txBody>
          <a:bodyPr>
            <a:normAutofit fontScale="90000"/>
          </a:bodyPr>
          <a:lstStyle/>
          <a:p>
            <a:r>
              <a:rPr lang="hy-AM" dirty="0" smtClean="0"/>
              <a:t>Բնակչության</a:t>
            </a:r>
            <a:r>
              <a:rPr lang="en-US" dirty="0" smtClean="0"/>
              <a:t> </a:t>
            </a:r>
            <a:r>
              <a:rPr lang="hy-AM" dirty="0" smtClean="0"/>
              <a:t>ռասայական կազմ</a:t>
            </a:r>
            <a:endParaRPr lang="ru-RU" dirty="0"/>
          </a:p>
        </p:txBody>
      </p:sp>
      <p:sp>
        <p:nvSpPr>
          <p:cNvPr id="3" name="Подзаголовок 2"/>
          <p:cNvSpPr>
            <a:spLocks noGrp="1"/>
          </p:cNvSpPr>
          <p:nvPr>
            <p:ph type="subTitle" idx="1"/>
          </p:nvPr>
        </p:nvSpPr>
        <p:spPr>
          <a:xfrm>
            <a:off x="1835696" y="4221088"/>
            <a:ext cx="5712179" cy="1524000"/>
          </a:xfrm>
        </p:spPr>
        <p:txBody>
          <a:bodyPr>
            <a:normAutofit fontScale="62500" lnSpcReduction="20000"/>
          </a:bodyPr>
          <a:lstStyle/>
          <a:p>
            <a:r>
              <a:rPr lang="hy-AM" dirty="0"/>
              <a:t>Բ</a:t>
            </a:r>
            <a:r>
              <a:rPr lang="hy-AM" dirty="0" smtClean="0"/>
              <a:t>նակչության </a:t>
            </a:r>
            <a:r>
              <a:rPr lang="hy-AM" dirty="0"/>
              <a:t>ռասայական կազմը։ Մարդիկ իրարից տարբերվում են իրենց արտաքին՝ ռասայական (մարդաբանական) հատկանիշներով, որոնք փոխանցվում են ժառանգաբար։ Այդ հատկանիշների շարքում գլխավոր են մաշկի գույնը, գանգի կառուցվածքը, մազերի գանգրությունը, աչքերի բացվածքը, շուրթերի ձեւը եւ այլն։</a:t>
            </a:r>
            <a:endParaRPr lang="ru-RU" dirty="0"/>
          </a:p>
        </p:txBody>
      </p:sp>
      <p:pic>
        <p:nvPicPr>
          <p:cNvPr id="2050" name="Picture 2" descr="C:\Users\ADMIN\Desktop\հավասար.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2708920"/>
            <a:ext cx="2508051" cy="1498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46261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r>
              <a:rPr lang="hy-AM" dirty="0" smtClean="0"/>
              <a:t>4 մեծ ռասաներ</a:t>
            </a:r>
            <a:endParaRPr lang="ru-RU"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11760" y="3140968"/>
            <a:ext cx="4374259" cy="3132091"/>
          </a:xfrm>
        </p:spPr>
      </p:pic>
      <p:sp>
        <p:nvSpPr>
          <p:cNvPr id="7" name="TextBox 6"/>
          <p:cNvSpPr txBox="1"/>
          <p:nvPr/>
        </p:nvSpPr>
        <p:spPr>
          <a:xfrm>
            <a:off x="971600" y="2348880"/>
            <a:ext cx="184731" cy="369332"/>
          </a:xfrm>
          <a:prstGeom prst="rect">
            <a:avLst/>
          </a:prstGeom>
          <a:noFill/>
        </p:spPr>
        <p:txBody>
          <a:bodyPr wrap="none" rtlCol="0">
            <a:spAutoFit/>
          </a:bodyPr>
          <a:lstStyle/>
          <a:p>
            <a:endParaRPr lang="ru-RU" dirty="0"/>
          </a:p>
        </p:txBody>
      </p:sp>
      <p:sp>
        <p:nvSpPr>
          <p:cNvPr id="8" name="TextBox 7"/>
          <p:cNvSpPr txBox="1"/>
          <p:nvPr/>
        </p:nvSpPr>
        <p:spPr>
          <a:xfrm>
            <a:off x="1259633" y="2276872"/>
            <a:ext cx="6840760" cy="923330"/>
          </a:xfrm>
          <a:prstGeom prst="rect">
            <a:avLst/>
          </a:prstGeom>
          <a:noFill/>
        </p:spPr>
        <p:txBody>
          <a:bodyPr wrap="square" rtlCol="0">
            <a:spAutoFit/>
          </a:bodyPr>
          <a:lstStyle/>
          <a:p>
            <a:r>
              <a:rPr lang="hy-AM" dirty="0"/>
              <a:t>Տարբեր արտաքին հատկանիշներ ունեցող մարդկանց ընդունված է խմբավորել 4 մեծ ռասաներում՝ եվրոպեոիդ, մոնղոլոիդ, նեգրոիդ եւ ավստրալոիդ։ </a:t>
            </a:r>
            <a:endParaRPr lang="ru-RU" dirty="0"/>
          </a:p>
        </p:txBody>
      </p:sp>
    </p:spTree>
    <p:extLst>
      <p:ext uri="{BB962C8B-B14F-4D97-AF65-F5344CB8AC3E}">
        <p14:creationId xmlns:p14="http://schemas.microsoft.com/office/powerpoint/2010/main" val="41072326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3">
            <a:schemeClr val="lt1"/>
          </a:lnRef>
          <a:fillRef idx="1">
            <a:schemeClr val="accent2"/>
          </a:fillRef>
          <a:effectRef idx="1">
            <a:schemeClr val="accent2"/>
          </a:effectRef>
          <a:fontRef idx="minor">
            <a:schemeClr val="lt1"/>
          </a:fontRef>
        </p:style>
        <p:txBody>
          <a:bodyPr/>
          <a:lstStyle/>
          <a:p>
            <a:r>
              <a:rPr lang="hy-AM" dirty="0"/>
              <a:t>եվրոպեոիդ ռասա</a:t>
            </a:r>
            <a:endParaRPr lang="ru-RU"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76056" y="2411676"/>
            <a:ext cx="2736304" cy="314533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TextBox 4"/>
          <p:cNvSpPr txBox="1"/>
          <p:nvPr/>
        </p:nvSpPr>
        <p:spPr>
          <a:xfrm>
            <a:off x="971601" y="2204864"/>
            <a:ext cx="3312367" cy="3456384"/>
          </a:xfrm>
          <a:prstGeom prst="rect">
            <a:avLst/>
          </a:prstGeom>
          <a:noFill/>
        </p:spPr>
        <p:txBody>
          <a:bodyPr wrap="square" rtlCol="0">
            <a:spAutoFit/>
          </a:bodyPr>
          <a:lstStyle/>
          <a:p>
            <a:r>
              <a:rPr lang="hy-AM" dirty="0"/>
              <a:t>եվրոպեոիդ ռասայի ներկայացուցիչներն ունեն սպիտակ կամ թուխ մաշկ, միջին կամ բարձր հասակ, սեւ կամ խարտյաշ մազեր։ Ինչպես երեւում է քարտեզից, նրանք տարածված են Եվրոպայում, Հարավարեւմտյան եւ Հարավային Ասիայում, Ամերիկայում եւ Հյուսիսային Աֆրիկայում։</a:t>
            </a:r>
            <a:endParaRPr lang="ru-RU" dirty="0"/>
          </a:p>
        </p:txBody>
      </p:sp>
    </p:spTree>
    <p:extLst>
      <p:ext uri="{BB962C8B-B14F-4D97-AF65-F5344CB8AC3E}">
        <p14:creationId xmlns:p14="http://schemas.microsoft.com/office/powerpoint/2010/main" val="29119194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139952" y="764704"/>
            <a:ext cx="3920316" cy="1255363"/>
          </a:xfrm>
        </p:spPr>
        <p:style>
          <a:lnRef idx="3">
            <a:schemeClr val="lt1"/>
          </a:lnRef>
          <a:fillRef idx="1">
            <a:schemeClr val="accent6"/>
          </a:fillRef>
          <a:effectRef idx="1">
            <a:schemeClr val="accent6"/>
          </a:effectRef>
          <a:fontRef idx="minor">
            <a:schemeClr val="lt1"/>
          </a:fontRef>
        </p:style>
        <p:txBody>
          <a:bodyPr>
            <a:normAutofit fontScale="90000"/>
          </a:bodyPr>
          <a:lstStyle/>
          <a:p>
            <a:r>
              <a:rPr lang="hy-AM" dirty="0"/>
              <a:t>Նեգրոիդ ռասա</a:t>
            </a:r>
            <a:endParaRPr lang="ru-RU"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15616" y="692696"/>
            <a:ext cx="2431017" cy="3603625"/>
          </a:xfrm>
        </p:spPr>
      </p:pic>
      <p:sp>
        <p:nvSpPr>
          <p:cNvPr id="5" name="TextBox 4"/>
          <p:cNvSpPr txBox="1"/>
          <p:nvPr/>
        </p:nvSpPr>
        <p:spPr>
          <a:xfrm>
            <a:off x="3635896" y="2420888"/>
            <a:ext cx="4608512" cy="2862322"/>
          </a:xfrm>
          <a:prstGeom prst="rect">
            <a:avLst/>
          </a:prstGeom>
          <a:noFill/>
        </p:spPr>
        <p:txBody>
          <a:bodyPr wrap="square" rtlCol="0">
            <a:spAutoFit/>
          </a:bodyPr>
          <a:lstStyle/>
          <a:p>
            <a:r>
              <a:rPr lang="hy-AM" dirty="0"/>
              <a:t>Նեգրոիդ ռասային բնորոշ հատկանիշներն են մաշկի մուգ գույնը, գանգուր մազերը, լայն քիթը, հաստ շուրթերը։ Նեգրոիդները մեծամասնություն են կազմում Կենտրոնական եւ Հարավային Աֆրիկայում, բնակվում են նաեւ Ամերիկայում։ Դրանք </a:t>
            </a:r>
            <a:r>
              <a:rPr lang="en-US" dirty="0"/>
              <a:t>XVII–XVIII </a:t>
            </a:r>
            <a:r>
              <a:rPr lang="hy-AM" dirty="0"/>
              <a:t>դարերում Աֆրիկայից այստեղ ստրկավաճառության բերված նեգրերի հետնորդներն են։</a:t>
            </a:r>
            <a:endParaRPr lang="ru-RU" dirty="0"/>
          </a:p>
        </p:txBody>
      </p:sp>
    </p:spTree>
    <p:extLst>
      <p:ext uri="{BB962C8B-B14F-4D97-AF65-F5344CB8AC3E}">
        <p14:creationId xmlns:p14="http://schemas.microsoft.com/office/powerpoint/2010/main" val="41894747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764704"/>
            <a:ext cx="5112569" cy="1296144"/>
          </a:xfrm>
        </p:spPr>
        <p:style>
          <a:lnRef idx="1">
            <a:schemeClr val="accent2"/>
          </a:lnRef>
          <a:fillRef idx="2">
            <a:schemeClr val="accent2"/>
          </a:fillRef>
          <a:effectRef idx="1">
            <a:schemeClr val="accent2"/>
          </a:effectRef>
          <a:fontRef idx="minor">
            <a:schemeClr val="dk1"/>
          </a:fontRef>
        </p:style>
        <p:txBody>
          <a:bodyPr/>
          <a:lstStyle/>
          <a:p>
            <a:r>
              <a:rPr lang="hy-AM" dirty="0"/>
              <a:t>մոնղոլոիդ ռասա</a:t>
            </a:r>
            <a:endParaRPr lang="ru-RU"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96136" y="980728"/>
            <a:ext cx="2448272" cy="3117130"/>
          </a:xfrm>
        </p:spPr>
      </p:pic>
      <p:sp>
        <p:nvSpPr>
          <p:cNvPr id="5" name="TextBox 4"/>
          <p:cNvSpPr txBox="1"/>
          <p:nvPr/>
        </p:nvSpPr>
        <p:spPr>
          <a:xfrm>
            <a:off x="755577" y="2420888"/>
            <a:ext cx="4464496" cy="2308324"/>
          </a:xfrm>
          <a:prstGeom prst="rect">
            <a:avLst/>
          </a:prstGeom>
          <a:noFill/>
        </p:spPr>
        <p:txBody>
          <a:bodyPr wrap="square" rtlCol="0">
            <a:spAutoFit/>
          </a:bodyPr>
          <a:lstStyle/>
          <a:p>
            <a:r>
              <a:rPr lang="hy-AM" dirty="0"/>
              <a:t>մոնղոլոիդ ռասային բնորոշ են սեւ, կոշտ եւ ուղիղ մազերը, մաշկի թուխ, հաճախ դեղնավուն գույնը, տափակ դեմքը, խիստ արտահայտված այտոսկրերը, աչքի նեղ բացվածքը, վերին կոպի խիստ զարգացած ծալքը։ Տարածման հիմնական շրջաններն են Արեւելյան եւ Հարավարեւելյան Ասիան եւ Ամերիկան։</a:t>
            </a:r>
            <a:endParaRPr lang="ru-RU" dirty="0"/>
          </a:p>
        </p:txBody>
      </p:sp>
    </p:spTree>
    <p:extLst>
      <p:ext uri="{BB962C8B-B14F-4D97-AF65-F5344CB8AC3E}">
        <p14:creationId xmlns:p14="http://schemas.microsoft.com/office/powerpoint/2010/main" val="35472297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836712"/>
            <a:ext cx="5400601" cy="792089"/>
          </a:xfrm>
        </p:spPr>
        <p:style>
          <a:lnRef idx="0">
            <a:schemeClr val="accent3"/>
          </a:lnRef>
          <a:fillRef idx="3">
            <a:schemeClr val="accent3"/>
          </a:fillRef>
          <a:effectRef idx="3">
            <a:schemeClr val="accent3"/>
          </a:effectRef>
          <a:fontRef idx="minor">
            <a:schemeClr val="lt1"/>
          </a:fontRef>
        </p:style>
        <p:txBody>
          <a:bodyPr>
            <a:normAutofit/>
          </a:bodyPr>
          <a:lstStyle/>
          <a:p>
            <a:r>
              <a:rPr lang="hy-AM" dirty="0"/>
              <a:t>Ավստրալոիդ ռասա</a:t>
            </a:r>
            <a:endParaRPr lang="ru-RU"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31840" y="1628800"/>
            <a:ext cx="2361180" cy="2667521"/>
          </a:xfrm>
        </p:spPr>
      </p:pic>
      <p:sp>
        <p:nvSpPr>
          <p:cNvPr id="5" name="TextBox 4"/>
          <p:cNvSpPr txBox="1"/>
          <p:nvPr/>
        </p:nvSpPr>
        <p:spPr>
          <a:xfrm>
            <a:off x="1547665" y="4509120"/>
            <a:ext cx="6264695" cy="1754326"/>
          </a:xfrm>
          <a:prstGeom prst="rect">
            <a:avLst/>
          </a:prstGeom>
          <a:noFill/>
        </p:spPr>
        <p:txBody>
          <a:bodyPr wrap="square" rtlCol="0">
            <a:spAutoFit/>
          </a:bodyPr>
          <a:lstStyle/>
          <a:p>
            <a:r>
              <a:rPr lang="hy-AM" dirty="0"/>
              <a:t>Ավստրալոիդ ռասայի ներկայացուցիչներն առանձնանում են մուգ գույնի մաշկով, հաստ շուրթերով, լայնանիստ քթով, զարգացած մազածածկույթով։ Դրանք Ավստրալիայի, Օվկի-անիայի, ինչպես նաեւ Հնդկաստանի հարավի եւ Ինդոնեզիայի որոշ շրջանների տեղաբնիկներն են։</a:t>
            </a:r>
            <a:endParaRPr lang="ru-RU" dirty="0"/>
          </a:p>
        </p:txBody>
      </p:sp>
    </p:spTree>
    <p:extLst>
      <p:ext uri="{BB962C8B-B14F-4D97-AF65-F5344CB8AC3E}">
        <p14:creationId xmlns:p14="http://schemas.microsoft.com/office/powerpoint/2010/main" val="42146872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effectLst>
            <a:innerShdw blurRad="63500" dist="50800" dir="8100000">
              <a:prstClr val="black">
                <a:alpha val="50000"/>
              </a:prstClr>
            </a:innerShdw>
          </a:effectLst>
        </p:spPr>
        <p:style>
          <a:lnRef idx="2">
            <a:schemeClr val="accent5"/>
          </a:lnRef>
          <a:fillRef idx="1">
            <a:schemeClr val="lt1"/>
          </a:fillRef>
          <a:effectRef idx="0">
            <a:schemeClr val="accent5"/>
          </a:effectRef>
          <a:fontRef idx="minor">
            <a:schemeClr val="dk1"/>
          </a:fontRef>
        </p:style>
        <p:txBody>
          <a:bodyPr/>
          <a:lstStyle/>
          <a:p>
            <a:r>
              <a:rPr lang="hy-AM" dirty="0" smtClean="0"/>
              <a:t>Հույսով եմ հավանեցիք</a:t>
            </a:r>
            <a:endParaRPr lang="ru-RU" dirty="0"/>
          </a:p>
        </p:txBody>
      </p:sp>
      <p:sp>
        <p:nvSpPr>
          <p:cNvPr id="3" name="Объект 2"/>
          <p:cNvSpPr>
            <a:spLocks noGrp="1"/>
          </p:cNvSpPr>
          <p:nvPr>
            <p:ph idx="1"/>
          </p:nvPr>
        </p:nvSpPr>
        <p:spPr/>
        <p:txBody>
          <a:bodyPr/>
          <a:lstStyle/>
          <a:p>
            <a:r>
              <a:rPr lang="hy-AM" dirty="0" smtClean="0"/>
              <a:t>Մարդը մնում է մարդ անկախ մաշկի գույնից, արտաքին տեսքից, մեծ քթից կամ շրթունքներից։ Կարևորը մարդկային արժեքներն են։</a:t>
            </a:r>
            <a:br>
              <a:rPr lang="hy-AM" dirty="0" smtClean="0"/>
            </a:br>
            <a:endParaRPr lang="ru-RU" dirty="0"/>
          </a:p>
        </p:txBody>
      </p:sp>
      <p:pic>
        <p:nvPicPr>
          <p:cNvPr id="1026" name="Picture 2" descr="C:\Users\ADMIN\Desktop\4erq.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8144" y="3316872"/>
            <a:ext cx="1800200" cy="2370893"/>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DMIN\Desktop\հավա.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3808179"/>
            <a:ext cx="2016224" cy="23302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295880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Кнопка">
  <a:themeElements>
    <a:clrScheme name="Ясность">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Кнопка">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Кнопка">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264</TotalTime>
  <Words>264</Words>
  <Application>Microsoft Office PowerPoint</Application>
  <PresentationFormat>Экран (4:3)</PresentationFormat>
  <Paragraphs>14</Paragraphs>
  <Slides>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7</vt:i4>
      </vt:variant>
    </vt:vector>
  </HeadingPairs>
  <TitlesOfParts>
    <vt:vector size="8" baseType="lpstr">
      <vt:lpstr>Кнопка</vt:lpstr>
      <vt:lpstr>Բնակչության ռասայական կազմ</vt:lpstr>
      <vt:lpstr>4 մեծ ռասաներ</vt:lpstr>
      <vt:lpstr>եվրոպեոիդ ռասա</vt:lpstr>
      <vt:lpstr>Նեգրոիդ ռասա</vt:lpstr>
      <vt:lpstr>մոնղոլոիդ ռասա</vt:lpstr>
      <vt:lpstr>Ավստրալոիդ ռասա</vt:lpstr>
      <vt:lpstr>Հույսով եմ հավանեցիք</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ADMIN</dc:creator>
  <cp:lastModifiedBy>ADMIN</cp:lastModifiedBy>
  <cp:revision>7</cp:revision>
  <dcterms:created xsi:type="dcterms:W3CDTF">2021-11-16T16:45:12Z</dcterms:created>
  <dcterms:modified xsi:type="dcterms:W3CDTF">2021-11-17T17:48:27Z</dcterms:modified>
</cp:coreProperties>
</file>